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 b="def" i="def"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 b="def" i="def"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 b="def" i="def"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8" name="Shape 29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4.tif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4.tif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Relationship Id="rId9" Type="http://schemas.openxmlformats.org/officeDocument/2006/relationships/image" Target="../media/image2.tif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0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ctangle"/>
          <p:cNvSpPr/>
          <p:nvPr/>
        </p:nvSpPr>
        <p:spPr>
          <a:xfrm>
            <a:off x="9270840" y="6282179"/>
            <a:ext cx="1336620" cy="558533"/>
          </a:xfrm>
          <a:prstGeom prst="rect">
            <a:avLst/>
          </a:prstGeom>
          <a:solidFill>
            <a:srgbClr val="FFFFFF"/>
          </a:solidFill>
          <a:ln w="12700">
            <a:solidFill>
              <a:srgbClr val="2A85D1"/>
            </a:solidFill>
          </a:ln>
          <a:effectLst>
            <a:outerShdw sx="100000" sy="100000" kx="0" ky="0" algn="b" rotWithShape="0" blurRad="25400" dist="12700" dir="5400000">
              <a:srgbClr val="000000">
                <a:alpha val="35000"/>
              </a:srgbClr>
            </a:outerShdw>
          </a:effectLst>
        </p:spPr>
        <p:txBody>
          <a:bodyPr lIns="41493" tIns="41493" rIns="41493" bIns="41493" anchor="ctr"/>
          <a:lstStyle/>
          <a:p>
            <a:pPr defTabSz="829875">
              <a:spcBef>
                <a:spcPts val="0"/>
              </a:spcBef>
              <a:defRPr i="1"/>
            </a:pPr>
          </a:p>
        </p:txBody>
      </p:sp>
      <p:sp>
        <p:nvSpPr>
          <p:cNvPr id="253" name="Line"/>
          <p:cNvSpPr/>
          <p:nvPr/>
        </p:nvSpPr>
        <p:spPr>
          <a:xfrm>
            <a:off x="1688813" y="1023622"/>
            <a:ext cx="8049795" cy="1"/>
          </a:xfrm>
          <a:prstGeom prst="line">
            <a:avLst/>
          </a:prstGeom>
          <a:ln w="38100">
            <a:solidFill>
              <a:srgbClr val="2A85D1"/>
            </a:solidFill>
            <a:tailEnd type="triangle"/>
          </a:ln>
        </p:spPr>
        <p:txBody>
          <a:bodyPr lIns="41493" tIns="41493" rIns="41493" bIns="41493"/>
          <a:lstStyle/>
          <a:p>
            <a:pPr defTabSz="829875">
              <a:spcBef>
                <a:spcPts val="0"/>
              </a:spcBef>
              <a:defRPr i="1"/>
            </a:pPr>
          </a:p>
        </p:txBody>
      </p:sp>
      <p:sp>
        <p:nvSpPr>
          <p:cNvPr id="254" name="Title Text"/>
          <p:cNvSpPr txBox="1"/>
          <p:nvPr>
            <p:ph type="title"/>
          </p:nvPr>
        </p:nvSpPr>
        <p:spPr>
          <a:xfrm>
            <a:off x="1617587" y="175450"/>
            <a:ext cx="8232759" cy="72271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defTabSz="829875">
              <a:lnSpc>
                <a:spcPct val="90000"/>
              </a:lnSpc>
              <a:defRPr b="0" i="1" sz="3800"/>
            </a:lvl1pPr>
          </a:lstStyle>
          <a:p>
            <a:pPr/>
            <a:r>
              <a:t>Title Text</a:t>
            </a:r>
          </a:p>
        </p:txBody>
      </p:sp>
      <p:sp>
        <p:nvSpPr>
          <p:cNvPr id="255" name="Body Level One…"/>
          <p:cNvSpPr txBox="1"/>
          <p:nvPr>
            <p:ph type="body" idx="1"/>
          </p:nvPr>
        </p:nvSpPr>
        <p:spPr>
          <a:xfrm>
            <a:off x="1667576" y="1307600"/>
            <a:ext cx="8132782" cy="506224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200025" indent="-200025" defTabSz="829875">
              <a:lnSpc>
                <a:spcPct val="90000"/>
              </a:lnSpc>
              <a:spcBef>
                <a:spcPts val="900"/>
              </a:spcBef>
              <a:buSzPct val="45000"/>
              <a:buFont typeface="Helvetica Neue"/>
              <a:buChar char="l"/>
              <a:defRPr i="1" sz="2800"/>
            </a:lvl1pPr>
            <a:lvl2pPr marL="685800" indent="-228600" defTabSz="829875">
              <a:lnSpc>
                <a:spcPct val="90000"/>
              </a:lnSpc>
              <a:spcBef>
                <a:spcPts val="900"/>
              </a:spcBef>
              <a:buSzPct val="75000"/>
              <a:buFont typeface="Helvetica Neue"/>
              <a:buChar char="-"/>
              <a:defRPr i="1" sz="2800"/>
            </a:lvl2pPr>
            <a:lvl3pPr marL="1181100" indent="-266700" defTabSz="829875">
              <a:lnSpc>
                <a:spcPct val="90000"/>
              </a:lnSpc>
              <a:spcBef>
                <a:spcPts val="900"/>
              </a:spcBef>
              <a:buSzPct val="45000"/>
              <a:buFont typeface="Helvetica Neue"/>
              <a:buChar char="l"/>
              <a:defRPr i="1" sz="2800"/>
            </a:lvl3pPr>
            <a:lvl4pPr marL="1691639" indent="-320039" defTabSz="829875">
              <a:lnSpc>
                <a:spcPct val="90000"/>
              </a:lnSpc>
              <a:spcBef>
                <a:spcPts val="900"/>
              </a:spcBef>
              <a:buSzPct val="75000"/>
              <a:buFont typeface="Helvetica Neue"/>
              <a:buChar char="-"/>
              <a:defRPr i="1" sz="2800"/>
            </a:lvl4pPr>
            <a:lvl5pPr marL="2148839" indent="-320039" defTabSz="829875">
              <a:lnSpc>
                <a:spcPct val="90000"/>
              </a:lnSpc>
              <a:spcBef>
                <a:spcPts val="900"/>
              </a:spcBef>
              <a:buSzPct val="45000"/>
              <a:buFont typeface="Helvetica Neue"/>
              <a:buChar char="l"/>
              <a:defRPr i="1"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  <a:ln w="12700">
            <a:miter lim="400000"/>
          </a:ln>
        </p:spPr>
      </p:pic>
      <p:sp>
        <p:nvSpPr>
          <p:cNvPr id="257" name="Slide Number"/>
          <p:cNvSpPr txBox="1"/>
          <p:nvPr>
            <p:ph type="sldNum" sz="quarter" idx="2"/>
          </p:nvPr>
        </p:nvSpPr>
        <p:spPr>
          <a:xfrm>
            <a:off x="1581648" y="6544836"/>
            <a:ext cx="320402" cy="303634"/>
          </a:xfrm>
          <a:prstGeom prst="rect">
            <a:avLst/>
          </a:prstGeom>
        </p:spPr>
        <p:txBody>
          <a:bodyPr lIns="40840" tIns="40840" rIns="40840" bIns="40840" anchor="t"/>
          <a:lstStyle>
            <a:lvl1pPr defTabSz="829875">
              <a:spcBef>
                <a:spcPts val="0"/>
              </a:spcBef>
              <a:defRPr b="0" i="1" sz="16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260" name="Group"/>
          <p:cNvGrpSpPr/>
          <p:nvPr/>
        </p:nvGrpSpPr>
        <p:grpSpPr>
          <a:xfrm>
            <a:off x="9395812" y="6356991"/>
            <a:ext cx="1086676" cy="408908"/>
            <a:chOff x="0" y="0"/>
            <a:chExt cx="1086674" cy="408906"/>
          </a:xfrm>
        </p:grpSpPr>
        <p:pic>
          <p:nvPicPr>
            <p:cNvPr id="258" name="image5.png" descr="image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77607" cy="4089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9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26746" y="0"/>
              <a:ext cx="759929" cy="4089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1" name="ORNL McStas workshop, October 18th-19th 2018"/>
          <p:cNvSpPr txBox="1"/>
          <p:nvPr/>
        </p:nvSpPr>
        <p:spPr>
          <a:xfrm>
            <a:off x="1863307" y="6579844"/>
            <a:ext cx="2895828" cy="218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493" tIns="41493" rIns="41493" bIns="41493">
            <a:spAutoFit/>
          </a:bodyPr>
          <a:lstStyle>
            <a:lvl1pPr defTabSz="829875">
              <a:spcBef>
                <a:spcPts val="0"/>
              </a:spcBef>
              <a:defRPr i="1" sz="10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266" name="Group"/>
          <p:cNvGrpSpPr/>
          <p:nvPr/>
        </p:nvGrpSpPr>
        <p:grpSpPr>
          <a:xfrm>
            <a:off x="9580504" y="34578"/>
            <a:ext cx="1066356" cy="879922"/>
            <a:chOff x="0" y="0"/>
            <a:chExt cx="1066355" cy="879921"/>
          </a:xfrm>
        </p:grpSpPr>
        <p:grpSp>
          <p:nvGrpSpPr>
            <p:cNvPr id="264" name="Group"/>
            <p:cNvGrpSpPr/>
            <p:nvPr/>
          </p:nvGrpSpPr>
          <p:grpSpPr>
            <a:xfrm>
              <a:off x="5958" y="0"/>
              <a:ext cx="1060398" cy="610881"/>
              <a:chOff x="0" y="0"/>
              <a:chExt cx="1060396" cy="610880"/>
            </a:xfrm>
          </p:grpSpPr>
          <p:pic>
            <p:nvPicPr>
              <p:cNvPr id="262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1060397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63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5763" y="322729"/>
                <a:ext cx="1048871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65" name="October 2018"/>
            <p:cNvSpPr txBox="1"/>
            <p:nvPr/>
          </p:nvSpPr>
          <p:spPr>
            <a:xfrm>
              <a:off x="0" y="624119"/>
              <a:ext cx="1019167" cy="2558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1493" tIns="41493" rIns="41493" bIns="41493" numCol="1" anchor="t">
              <a:spAutoFit/>
            </a:bodyPr>
            <a:lstStyle>
              <a:lvl1pPr defTabSz="829875">
                <a:spcBef>
                  <a:spcPts val="0"/>
                </a:spcBef>
                <a:defRPr i="1" sz="12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267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39855" t="5205" r="39855" b="0"/>
          <a:stretch>
            <a:fillRect/>
          </a:stretch>
        </p:blipFill>
        <p:spPr>
          <a:xfrm>
            <a:off x="9141915" y="1240311"/>
            <a:ext cx="1517937" cy="4723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Body Level One…"/>
          <p:cNvSpPr txBox="1"/>
          <p:nvPr>
            <p:ph type="body" idx="1"/>
          </p:nvPr>
        </p:nvSpPr>
        <p:spPr>
          <a:xfrm>
            <a:off x="2373775" y="1632793"/>
            <a:ext cx="7290001" cy="5257354"/>
          </a:xfrm>
          <a:prstGeom prst="rect">
            <a:avLst/>
          </a:prstGeom>
          <a:ln w="3175">
            <a:round/>
          </a:ln>
        </p:spPr>
        <p:txBody>
          <a:bodyPr/>
          <a:lstStyle>
            <a:lvl1pPr marL="90487" indent="-90487" defTabSz="910828">
              <a:spcBef>
                <a:spcPts val="300"/>
              </a:spcBef>
              <a:buClr>
                <a:srgbClr val="AD4642"/>
              </a:buClr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  <a:lvl2pPr marL="271462" indent="-90487" defTabSz="910828">
              <a:spcBef>
                <a:spcPts val="300"/>
              </a:spcBef>
              <a:buClr>
                <a:srgbClr val="AD4642"/>
              </a:buClr>
              <a:buChar char="•"/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2pPr>
            <a:lvl3pPr marL="452437" indent="-90487" defTabSz="910828">
              <a:spcBef>
                <a:spcPts val="300"/>
              </a:spcBef>
              <a:buClr>
                <a:srgbClr val="AD4642"/>
              </a:buClr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3pPr>
            <a:lvl4pPr marL="628650" indent="-85725" defTabSz="910828">
              <a:spcBef>
                <a:spcPts val="300"/>
              </a:spcBef>
              <a:buClr>
                <a:srgbClr val="AD4642"/>
              </a:buClr>
              <a:buChar char="•"/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4pPr>
            <a:lvl5pPr marL="804862" indent="-90487" defTabSz="910828">
              <a:spcBef>
                <a:spcPts val="300"/>
              </a:spcBef>
              <a:buClr>
                <a:srgbClr val="AD4642"/>
              </a:buClr>
              <a:buChar char="•"/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5" name="Title Text"/>
          <p:cNvSpPr txBox="1"/>
          <p:nvPr>
            <p:ph type="title"/>
          </p:nvPr>
        </p:nvSpPr>
        <p:spPr>
          <a:xfrm>
            <a:off x="2373775" y="-1"/>
            <a:ext cx="7290001" cy="1449002"/>
          </a:xfrm>
          <a:prstGeom prst="rect">
            <a:avLst/>
          </a:prstGeom>
          <a:ln w="3175">
            <a:round/>
          </a:ln>
        </p:spPr>
        <p:txBody>
          <a:bodyPr/>
          <a:lstStyle>
            <a:lvl1pPr defTabSz="910828">
              <a:defRPr i="1" sz="20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76" name="Slide Number"/>
          <p:cNvSpPr txBox="1"/>
          <p:nvPr>
            <p:ph type="sldNum" sz="quarter" idx="2"/>
          </p:nvPr>
        </p:nvSpPr>
        <p:spPr>
          <a:xfrm>
            <a:off x="1682212" y="6661926"/>
            <a:ext cx="141883" cy="127001"/>
          </a:xfrm>
          <a:prstGeom prst="rect">
            <a:avLst/>
          </a:prstGeom>
          <a:ln w="3175">
            <a:round/>
          </a:ln>
        </p:spPr>
        <p:txBody>
          <a:bodyPr anchor="t"/>
          <a:lstStyle>
            <a:lvl1pPr defTabSz="455414">
              <a:spcBef>
                <a:spcPts val="0"/>
              </a:spcBef>
              <a:buClr>
                <a:srgbClr val="9A9A9A"/>
              </a:buClr>
              <a:defRPr b="0" i="1" sz="8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284" name="Group"/>
          <p:cNvGrpSpPr/>
          <p:nvPr/>
        </p:nvGrpSpPr>
        <p:grpSpPr>
          <a:xfrm>
            <a:off x="7296794" y="6365985"/>
            <a:ext cx="3005437" cy="421929"/>
            <a:chOff x="0" y="0"/>
            <a:chExt cx="3005435" cy="421927"/>
          </a:xfrm>
        </p:grpSpPr>
        <p:pic>
          <p:nvPicPr>
            <p:cNvPr id="277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503140" y="63389"/>
              <a:ext cx="502296" cy="29515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5400" dist="127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78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86593" y="43327"/>
              <a:ext cx="352138" cy="33660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5400" dist="127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79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723783" y="130523"/>
              <a:ext cx="439708" cy="160979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5400" dist="127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80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425305" y="23205"/>
              <a:ext cx="276035" cy="3750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1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96885" y="23673"/>
              <a:ext cx="257978" cy="3745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2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21928" cy="4219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3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777306" y="42662"/>
              <a:ext cx="625556" cy="3366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5" name="ORNL McStas workshop, October 18th-19th 2018"/>
          <p:cNvSpPr txBox="1"/>
          <p:nvPr/>
        </p:nvSpPr>
        <p:spPr>
          <a:xfrm>
            <a:off x="1863307" y="6579844"/>
            <a:ext cx="2895828" cy="218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493" tIns="41493" rIns="41493" bIns="41493">
            <a:spAutoFit/>
          </a:bodyPr>
          <a:lstStyle>
            <a:lvl1pPr defTabSz="829875">
              <a:spcBef>
                <a:spcPts val="0"/>
              </a:spcBef>
              <a:defRPr i="1" sz="10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290" name="Group"/>
          <p:cNvGrpSpPr/>
          <p:nvPr/>
        </p:nvGrpSpPr>
        <p:grpSpPr>
          <a:xfrm>
            <a:off x="9580504" y="34578"/>
            <a:ext cx="1066356" cy="879922"/>
            <a:chOff x="0" y="0"/>
            <a:chExt cx="1066355" cy="879921"/>
          </a:xfrm>
        </p:grpSpPr>
        <p:grpSp>
          <p:nvGrpSpPr>
            <p:cNvPr id="288" name="Group"/>
            <p:cNvGrpSpPr/>
            <p:nvPr/>
          </p:nvGrpSpPr>
          <p:grpSpPr>
            <a:xfrm>
              <a:off x="5958" y="0"/>
              <a:ext cx="1060398" cy="610881"/>
              <a:chOff x="0" y="0"/>
              <a:chExt cx="1060396" cy="610880"/>
            </a:xfrm>
          </p:grpSpPr>
          <p:pic>
            <p:nvPicPr>
              <p:cNvPr id="286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060397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87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5763" y="322729"/>
                <a:ext cx="1048871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89" name="October 2018"/>
            <p:cNvSpPr txBox="1"/>
            <p:nvPr/>
          </p:nvSpPr>
          <p:spPr>
            <a:xfrm>
              <a:off x="0" y="624119"/>
              <a:ext cx="1019167" cy="2558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1493" tIns="41493" rIns="41493" bIns="41493" numCol="1" anchor="t">
              <a:spAutoFit/>
            </a:bodyPr>
            <a:lstStyle>
              <a:lvl1pPr defTabSz="829875">
                <a:spcBef>
                  <a:spcPts val="0"/>
                </a:spcBef>
                <a:defRPr i="1" sz="12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291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9141915" y="1240311"/>
            <a:ext cx="1517937" cy="4723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44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7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9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63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51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61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53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60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54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55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6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7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8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9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62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71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2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6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90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7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88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80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87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81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82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3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4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5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6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89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9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0" name="Title Text"/>
          <p:cNvSpPr txBox="1"/>
          <p:nvPr>
            <p:ph type="title"/>
          </p:nvPr>
        </p:nvSpPr>
        <p:spPr>
          <a:xfrm>
            <a:off x="1774725" y="426126"/>
            <a:ext cx="6048673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01" name="Body Level One…"/>
          <p:cNvSpPr txBox="1"/>
          <p:nvPr>
            <p:ph type="body" sz="half" idx="1"/>
          </p:nvPr>
        </p:nvSpPr>
        <p:spPr>
          <a:xfrm>
            <a:off x="1774725" y="1706328"/>
            <a:ext cx="6048673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Picture Placeholder 9"/>
          <p:cNvSpPr/>
          <p:nvPr>
            <p:ph type="pic" sz="quarter" idx="21"/>
          </p:nvPr>
        </p:nvSpPr>
        <p:spPr>
          <a:xfrm>
            <a:off x="8331213" y="849733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03" name="Picture Placeholder 11"/>
          <p:cNvSpPr/>
          <p:nvPr>
            <p:ph type="pic" sz="quarter" idx="22"/>
          </p:nvPr>
        </p:nvSpPr>
        <p:spPr>
          <a:xfrm>
            <a:off x="8331213" y="3563718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119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10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8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17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09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16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10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11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2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3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4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5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118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27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8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9" name="Title Text"/>
          <p:cNvSpPr txBox="1"/>
          <p:nvPr>
            <p:ph type="title"/>
          </p:nvPr>
        </p:nvSpPr>
        <p:spPr>
          <a:xfrm>
            <a:off x="4221360" y="426126"/>
            <a:ext cx="6865740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30" name="Body Level One…"/>
          <p:cNvSpPr txBox="1"/>
          <p:nvPr>
            <p:ph type="body" sz="half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Picture Placeholder 9"/>
          <p:cNvSpPr/>
          <p:nvPr>
            <p:ph type="pic" sz="quarter" idx="21"/>
          </p:nvPr>
        </p:nvSpPr>
        <p:spPr>
          <a:xfrm>
            <a:off x="-2" y="1314522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2" name="Picture Placeholder 11"/>
          <p:cNvSpPr/>
          <p:nvPr>
            <p:ph type="pic" sz="quarter" idx="22"/>
          </p:nvPr>
        </p:nvSpPr>
        <p:spPr>
          <a:xfrm>
            <a:off x="-2" y="3968153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4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148" name="Group"/>
          <p:cNvGrpSpPr/>
          <p:nvPr/>
        </p:nvGrpSpPr>
        <p:grpSpPr>
          <a:xfrm>
            <a:off x="10644799" y="935881"/>
            <a:ext cx="1506786" cy="5584238"/>
            <a:chOff x="0" y="0"/>
            <a:chExt cx="1506784" cy="5584236"/>
          </a:xfrm>
        </p:grpSpPr>
        <p:pic>
          <p:nvPicPr>
            <p:cNvPr id="13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7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46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38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45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39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40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1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2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3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4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147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5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7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8" name="Title Text"/>
          <p:cNvSpPr txBox="1"/>
          <p:nvPr>
            <p:ph type="title"/>
          </p:nvPr>
        </p:nvSpPr>
        <p:spPr>
          <a:xfrm>
            <a:off x="247650" y="980726"/>
            <a:ext cx="3740400" cy="41811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59" name="Body Level One…"/>
          <p:cNvSpPr txBox="1"/>
          <p:nvPr>
            <p:ph type="body" sz="quarter" idx="1"/>
          </p:nvPr>
        </p:nvSpPr>
        <p:spPr>
          <a:xfrm>
            <a:off x="247650" y="4407149"/>
            <a:ext cx="3740400" cy="18444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" name="Text Placeholder 18"/>
          <p:cNvSpPr/>
          <p:nvPr>
            <p:ph type="body" sz="quarter" idx="21"/>
          </p:nvPr>
        </p:nvSpPr>
        <p:spPr>
          <a:xfrm>
            <a:off x="42227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61" name="Text Placeholder 22"/>
          <p:cNvSpPr/>
          <p:nvPr>
            <p:ph type="body" sz="quarter" idx="22"/>
          </p:nvPr>
        </p:nvSpPr>
        <p:spPr>
          <a:xfrm>
            <a:off x="81978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62" name="Picture Placeholder 8"/>
          <p:cNvSpPr/>
          <p:nvPr>
            <p:ph type="pic" sz="quarter" idx="23"/>
          </p:nvPr>
        </p:nvSpPr>
        <p:spPr>
          <a:xfrm>
            <a:off x="247650" y="1546281"/>
            <a:ext cx="3740400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3" name="Picture Placeholder 8"/>
          <p:cNvSpPr/>
          <p:nvPr>
            <p:ph type="pic" sz="quarter" idx="24"/>
          </p:nvPr>
        </p:nvSpPr>
        <p:spPr>
          <a:xfrm>
            <a:off x="4223148" y="1548580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4" name="Picture Placeholder 8"/>
          <p:cNvSpPr/>
          <p:nvPr>
            <p:ph type="pic" sz="quarter" idx="25"/>
          </p:nvPr>
        </p:nvSpPr>
        <p:spPr>
          <a:xfrm>
            <a:off x="8198647" y="1546281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6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3" name="Group"/>
          <p:cNvGrpSpPr/>
          <p:nvPr/>
        </p:nvGrpSpPr>
        <p:grpSpPr>
          <a:xfrm>
            <a:off x="3113296" y="251999"/>
            <a:ext cx="690137" cy="720460"/>
            <a:chOff x="0" y="0"/>
            <a:chExt cx="690135" cy="720458"/>
          </a:xfrm>
        </p:grpSpPr>
        <p:sp>
          <p:nvSpPr>
            <p:cNvPr id="167" name="Logo color"/>
            <p:cNvSpPr/>
            <p:nvPr/>
          </p:nvSpPr>
          <p:spPr>
            <a:xfrm>
              <a:off x="2384" y="430544"/>
              <a:ext cx="111265" cy="162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68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62727" y="437019"/>
              <a:ext cx="156220" cy="1493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9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90136" cy="405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57070" y="476569"/>
              <a:ext cx="194452" cy="711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1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4580" y="429109"/>
              <a:ext cx="122071" cy="1658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2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04365" y="577550"/>
              <a:ext cx="265586" cy="1429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4" name="2021 ISIS McStas School"/>
          <p:cNvSpPr txBox="1"/>
          <p:nvPr/>
        </p:nvSpPr>
        <p:spPr>
          <a:xfrm>
            <a:off x="1925741" y="155334"/>
            <a:ext cx="1002693" cy="72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defRPr b="1" i="1" sz="1400"/>
            </a:pPr>
            <a:r>
              <a:t>2021 ISIS</a:t>
            </a:r>
            <a:br/>
            <a:r>
              <a:t>McStas School</a:t>
            </a:r>
          </a:p>
        </p:txBody>
      </p:sp>
      <p:sp>
        <p:nvSpPr>
          <p:cNvPr id="175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5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7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201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189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0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99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91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98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92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93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4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5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6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7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200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1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DTU Fysik</a:t>
            </a:r>
          </a:p>
        </p:txBody>
      </p:sp>
      <p:sp>
        <p:nvSpPr>
          <p:cNvPr id="218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2021</a:t>
            </a:r>
          </a:p>
        </p:txBody>
      </p:sp>
      <p:sp>
        <p:nvSpPr>
          <p:cNvPr id="21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0" name="Background"/>
          <p:cNvSpPr/>
          <p:nvPr/>
        </p:nvSpPr>
        <p:spPr>
          <a:xfrm>
            <a:off x="-6950" y="-37750"/>
            <a:ext cx="12193200" cy="686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/>
          </a:p>
        </p:txBody>
      </p:sp>
      <p:sp>
        <p:nvSpPr>
          <p:cNvPr id="221" name="Logo color"/>
          <p:cNvSpPr/>
          <p:nvPr/>
        </p:nvSpPr>
        <p:spPr>
          <a:xfrm>
            <a:off x="4870539" y="1651373"/>
            <a:ext cx="2388324" cy="3483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22" name="Slide Number"/>
          <p:cNvSpPr txBox="1"/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2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697" y="2381250"/>
            <a:ext cx="3886201" cy="2095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2" name="Group"/>
          <p:cNvGrpSpPr/>
          <p:nvPr/>
        </p:nvGrpSpPr>
        <p:grpSpPr>
          <a:xfrm>
            <a:off x="3041104" y="4876362"/>
            <a:ext cx="1302881" cy="1360126"/>
            <a:chOff x="0" y="0"/>
            <a:chExt cx="1302880" cy="1360125"/>
          </a:xfrm>
        </p:grpSpPr>
        <p:sp>
          <p:nvSpPr>
            <p:cNvPr id="226" name="Logo color"/>
            <p:cNvSpPr/>
            <p:nvPr/>
          </p:nvSpPr>
          <p:spPr>
            <a:xfrm>
              <a:off x="4501" y="812808"/>
              <a:ext cx="210053" cy="30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27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3564" y="825033"/>
              <a:ext cx="294923" cy="2819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8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302881" cy="765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9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85313" y="899696"/>
              <a:ext cx="367097" cy="1343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0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35190" y="810100"/>
              <a:ext cx="230453" cy="313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1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85812" y="1090335"/>
              <a:ext cx="501390" cy="2697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3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pic>
        <p:nvPicPr>
          <p:cNvPr id="234" name="Image" descr="Image"/>
          <p:cNvPicPr>
            <a:picLocks noChangeAspect="1"/>
          </p:cNvPicPr>
          <p:nvPr/>
        </p:nvPicPr>
        <p:blipFill>
          <a:blip r:embed="rId8">
            <a:extLst/>
          </a:blip>
          <a:srcRect l="0" t="22257" r="0" b="16155"/>
          <a:stretch>
            <a:fillRect/>
          </a:stretch>
        </p:blipFill>
        <p:spPr>
          <a:xfrm>
            <a:off x="8273504" y="423664"/>
            <a:ext cx="2633470" cy="6010750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Rectangle"/>
          <p:cNvSpPr/>
          <p:nvPr/>
        </p:nvSpPr>
        <p:spPr>
          <a:xfrm>
            <a:off x="8841323" y="661468"/>
            <a:ext cx="1498025" cy="8157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grpSp>
        <p:nvGrpSpPr>
          <p:cNvPr id="244" name="Group"/>
          <p:cNvGrpSpPr/>
          <p:nvPr/>
        </p:nvGrpSpPr>
        <p:grpSpPr>
          <a:xfrm>
            <a:off x="9015165" y="667543"/>
            <a:ext cx="1309558" cy="5677965"/>
            <a:chOff x="0" y="0"/>
            <a:chExt cx="1309557" cy="5677963"/>
          </a:xfrm>
        </p:grpSpPr>
        <p:sp>
          <p:nvSpPr>
            <p:cNvPr id="236" name="2021 Virtual ISIS McStas School"/>
            <p:cNvSpPr txBox="1"/>
            <p:nvPr/>
          </p:nvSpPr>
          <p:spPr>
            <a:xfrm>
              <a:off x="0" y="4613972"/>
              <a:ext cx="1220404" cy="10639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402336">
                <a:lnSpc>
                  <a:spcPct val="110000"/>
                </a:lnSpc>
                <a:spcBef>
                  <a:spcPts val="0"/>
                </a:spcBef>
                <a:defRPr b="1" i="1" sz="1628">
                  <a:solidFill>
                    <a:srgbClr val="FFFFFF"/>
                  </a:solidFill>
                </a:defRPr>
              </a:pPr>
              <a:r>
                <a:t>2021 Virtual ISIS</a:t>
              </a:r>
              <a:br/>
              <a:r>
                <a:t>McStas School</a:t>
              </a:r>
            </a:p>
          </p:txBody>
        </p:sp>
        <p:grpSp>
          <p:nvGrpSpPr>
            <p:cNvPr id="243" name="Group"/>
            <p:cNvGrpSpPr/>
            <p:nvPr/>
          </p:nvGrpSpPr>
          <p:grpSpPr>
            <a:xfrm>
              <a:off x="561795" y="0"/>
              <a:ext cx="747763" cy="780617"/>
              <a:chOff x="0" y="0"/>
              <a:chExt cx="747761" cy="780616"/>
            </a:xfrm>
          </p:grpSpPr>
          <p:sp>
            <p:nvSpPr>
              <p:cNvPr id="237" name="Logo color"/>
              <p:cNvSpPr/>
              <p:nvPr/>
            </p:nvSpPr>
            <p:spPr>
              <a:xfrm>
                <a:off x="2583" y="466495"/>
                <a:ext cx="120556" cy="1758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238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501364" y="473511"/>
                <a:ext cx="169266" cy="16179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9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47762" cy="4393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0" name="PSI-Logo_trans.png" descr="PSI-Logo_trans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278535" y="516362"/>
                <a:ext cx="210689" cy="7713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1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34982" y="464940"/>
                <a:ext cx="132265" cy="1797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2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21429" y="625775"/>
                <a:ext cx="287763" cy="1548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245" name="Image" descr="Image"/>
          <p:cNvPicPr>
            <a:picLocks noChangeAspect="1"/>
          </p:cNvPicPr>
          <p:nvPr/>
        </p:nvPicPr>
        <p:blipFill>
          <a:blip r:embed="rId9">
            <a:extLst/>
          </a:blip>
          <a:srcRect l="0" t="0" r="77004" b="0"/>
          <a:stretch>
            <a:fillRect/>
          </a:stretch>
        </p:blipFill>
        <p:spPr>
          <a:xfrm>
            <a:off x="8859663" y="694923"/>
            <a:ext cx="636353" cy="6303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Relationship Id="rId10" Type="http://schemas.openxmlformats.org/officeDocument/2006/relationships/slideLayout" Target="../slideLayouts/slideLayout1.xml"/><Relationship Id="rId11" Type="http://schemas.openxmlformats.org/officeDocument/2006/relationships/slideLayout" Target="../slideLayouts/slideLayout2.xml"/><Relationship Id="rId12" Type="http://schemas.openxmlformats.org/officeDocument/2006/relationships/slideLayout" Target="../slideLayouts/slideLayout3.xml"/><Relationship Id="rId13" Type="http://schemas.openxmlformats.org/officeDocument/2006/relationships/slideLayout" Target="../slideLayouts/slideLayout4.xml"/><Relationship Id="rId14" Type="http://schemas.openxmlformats.org/officeDocument/2006/relationships/slideLayout" Target="../slideLayouts/slideLayout5.xml"/><Relationship Id="rId15" Type="http://schemas.openxmlformats.org/officeDocument/2006/relationships/slideLayout" Target="../slideLayouts/slideLayout6.xml"/><Relationship Id="rId16" Type="http://schemas.openxmlformats.org/officeDocument/2006/relationships/slideLayout" Target="../slideLayouts/slideLayout7.xml"/><Relationship Id="rId17" Type="http://schemas.openxmlformats.org/officeDocument/2006/relationships/slideLayout" Target="../slideLayouts/slideLayout8.xml"/><Relationship Id="rId18" Type="http://schemas.openxmlformats.org/officeDocument/2006/relationships/slideLayout" Target="../slideLayouts/slideLayout9.xml"/><Relationship Id="rId19" Type="http://schemas.openxmlformats.org/officeDocument/2006/relationships/slideLayout" Target="../slideLayouts/slideLayout10.xml"/><Relationship Id="rId20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sp>
        <p:nvSpPr>
          <p:cNvPr id="5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7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8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0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7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1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2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3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5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6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19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" name="Title Text"/>
          <p:cNvSpPr txBox="1"/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0"/>
    <p:sldLayoutId id="2147483650" r:id="rId11"/>
    <p:sldLayoutId id="2147483651" r:id="rId12"/>
    <p:sldLayoutId id="2147483652" r:id="rId13"/>
    <p:sldLayoutId id="2147483653" r:id="rId14"/>
    <p:sldLayoutId id="2147483654" r:id="rId15"/>
    <p:sldLayoutId id="2147483655" r:id="rId16"/>
    <p:sldLayoutId id="2147483656" r:id="rId17"/>
    <p:sldLayoutId id="2147483657" r:id="rId18"/>
    <p:sldLayoutId id="2147483658" r:id="rId19"/>
    <p:sldLayoutId id="2147483659" r:id="rId2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5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Establishing the learning goals, a look at the programme"/>
          <p:cNvSpPr txBox="1"/>
          <p:nvPr>
            <p:ph type="title"/>
          </p:nvPr>
        </p:nvSpPr>
        <p:spPr>
          <a:xfrm>
            <a:off x="249858" y="3545116"/>
            <a:ext cx="11679583" cy="2706459"/>
          </a:xfrm>
          <a:prstGeom prst="rect">
            <a:avLst/>
          </a:prstGeom>
        </p:spPr>
        <p:txBody>
          <a:bodyPr/>
          <a:lstStyle/>
          <a:p>
            <a:pPr>
              <a:defRPr sz="5700"/>
            </a:pPr>
            <a:r>
              <a:t>Establishing the learning goals,</a:t>
            </a:r>
            <a:br/>
            <a:r>
              <a:t>a look at the programme</a:t>
            </a:r>
            <a:br/>
          </a:p>
        </p:txBody>
      </p:sp>
      <p:sp>
        <p:nvSpPr>
          <p:cNvPr id="301" name="Peter Willendrup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Peter Willendrup</a:t>
            </a:r>
          </a:p>
        </p:txBody>
      </p:sp>
      <p:sp>
        <p:nvSpPr>
          <p:cNvPr id="3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Learning goals: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 Learning goals:</a:t>
            </a:r>
            <a:br/>
          </a:p>
        </p:txBody>
      </p:sp>
      <p:sp>
        <p:nvSpPr>
          <p:cNvPr id="305" name="Learn McStas basic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AutoNum type="arabicPeriod" startAt="1"/>
            </a:pPr>
            <a:r>
              <a:t>Learn McStas basics</a:t>
            </a:r>
            <a:br/>
          </a:p>
          <a:p>
            <a:pPr marL="240631" indent="-240631">
              <a:buAutoNum type="arabicPeriod" startAt="1"/>
            </a:pPr>
            <a:r>
              <a:t>Build and operate simple instrument models, source + optics + sample + detector</a:t>
            </a:r>
            <a:br/>
          </a:p>
          <a:p>
            <a:pPr marL="240631" indent="-240631">
              <a:buAutoNum type="arabicPeriod" startAt="1"/>
            </a:pPr>
            <a:r>
              <a:t>Learn basics of instrument-optimisation for your type of instrument</a:t>
            </a:r>
            <a:br/>
          </a:p>
          <a:p>
            <a:pPr marL="240631" indent="-240631">
              <a:buAutoNum type="arabicPeriod" startAt="1"/>
            </a:pPr>
            <a:r>
              <a:t>Add Mantid / NeXus capabilities</a:t>
            </a:r>
            <a:br/>
          </a:p>
          <a:p>
            <a:pPr marL="240631" indent="-240631">
              <a:buAutoNum type="arabicPeriod" startAt="1"/>
            </a:pPr>
            <a:r>
              <a:t>Get a better idea of what you want to do with McStas, how to do it, how to get help</a:t>
            </a:r>
            <a:br/>
          </a:p>
          <a:p>
            <a:pPr marL="240631" indent="-240631">
              <a:buAutoNum type="arabicPeriod" startAt="1"/>
            </a:pPr>
            <a:r>
              <a:t>Get up-to-speed with latest developments and advanced features</a:t>
            </a:r>
          </a:p>
        </p:txBody>
      </p:sp>
      <p:sp>
        <p:nvSpPr>
          <p:cNvPr id="3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13448" t="7510" r="52708" b="0"/>
          <a:stretch>
            <a:fillRect/>
          </a:stretch>
        </p:blipFill>
        <p:spPr>
          <a:xfrm rot="1559">
            <a:off x="10585353" y="1507132"/>
            <a:ext cx="1419030" cy="3843668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Arrow"/>
          <p:cNvSpPr/>
          <p:nvPr/>
        </p:nvSpPr>
        <p:spPr>
          <a:xfrm>
            <a:off x="3002040" y="5528014"/>
            <a:ext cx="1243880" cy="462793"/>
          </a:xfrm>
          <a:prstGeom prst="rightArrow">
            <a:avLst>
              <a:gd name="adj1" fmla="val 32000"/>
              <a:gd name="adj2" fmla="val 172017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09" name="Enable your independent work with McStas"/>
          <p:cNvSpPr txBox="1"/>
          <p:nvPr/>
        </p:nvSpPr>
        <p:spPr>
          <a:xfrm>
            <a:off x="4476154" y="5648434"/>
            <a:ext cx="3909518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Enable your independent work with McStas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chool programme"/>
          <p:cNvSpPr txBox="1"/>
          <p:nvPr>
            <p:ph type="title"/>
          </p:nvPr>
        </p:nvSpPr>
        <p:spPr>
          <a:xfrm>
            <a:off x="1631158" y="71642"/>
            <a:ext cx="9312375" cy="972717"/>
          </a:xfrm>
          <a:prstGeom prst="rect">
            <a:avLst/>
          </a:prstGeom>
        </p:spPr>
        <p:txBody>
          <a:bodyPr/>
          <a:lstStyle/>
          <a:p>
            <a:pPr defTabSz="649223">
              <a:defRPr sz="2130"/>
            </a:pPr>
            <a:r>
              <a:t>School programme</a:t>
            </a:r>
          </a:p>
          <a:p>
            <a:pPr defTabSz="649223">
              <a:defRPr sz="2130"/>
            </a:pPr>
          </a:p>
        </p:txBody>
      </p:sp>
      <p:sp>
        <p:nvSpPr>
          <p:cNvPr id="3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3" name="Screen Shot 2021-03-11 at 15.13.27.png" descr="Screen Shot 2021-03-11 at 15.13.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5463" y="940696"/>
            <a:ext cx="10685720" cy="519901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13448" t="63875" r="52708" b="0"/>
          <a:stretch>
            <a:fillRect/>
          </a:stretch>
        </p:blipFill>
        <p:spPr>
          <a:xfrm rot="21599019">
            <a:off x="4325690" y="188707"/>
            <a:ext cx="696819" cy="7387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13448" t="36801" r="52708" b="35368"/>
          <a:stretch>
            <a:fillRect/>
          </a:stretch>
        </p:blipFill>
        <p:spPr>
          <a:xfrm rot="108">
            <a:off x="7938591" y="273440"/>
            <a:ext cx="696819" cy="56914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13448" t="7510" r="52708" b="63293"/>
          <a:stretch>
            <a:fillRect/>
          </a:stretch>
        </p:blipFill>
        <p:spPr>
          <a:xfrm rot="3843">
            <a:off x="11402354" y="259549"/>
            <a:ext cx="696819" cy="5970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Rounded Rectangle"/>
          <p:cNvSpPr/>
          <p:nvPr/>
        </p:nvSpPr>
        <p:spPr>
          <a:xfrm>
            <a:off x="4413786" y="1182837"/>
            <a:ext cx="1218849" cy="765500"/>
          </a:xfrm>
          <a:prstGeom prst="roundRect">
            <a:avLst>
              <a:gd name="adj" fmla="val 24886"/>
            </a:avLst>
          </a:prstGeom>
          <a:solidFill>
            <a:srgbClr val="FFFFFF"/>
          </a:solidFill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19" name="Line"/>
          <p:cNvSpPr/>
          <p:nvPr/>
        </p:nvSpPr>
        <p:spPr>
          <a:xfrm>
            <a:off x="5646073" y="1407511"/>
            <a:ext cx="419612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20" name="School programme - day 1"/>
          <p:cNvSpPr txBox="1"/>
          <p:nvPr>
            <p:ph type="title"/>
          </p:nvPr>
        </p:nvSpPr>
        <p:spPr>
          <a:xfrm>
            <a:off x="2037932" y="414163"/>
            <a:ext cx="9312375" cy="972717"/>
          </a:xfrm>
          <a:prstGeom prst="rect">
            <a:avLst/>
          </a:prstGeom>
        </p:spPr>
        <p:txBody>
          <a:bodyPr/>
          <a:lstStyle/>
          <a:p>
            <a:pPr defTabSz="649223">
              <a:defRPr sz="2130"/>
            </a:pPr>
            <a:r>
              <a:t>School programme - day 1</a:t>
            </a:r>
          </a:p>
          <a:p>
            <a:pPr defTabSz="649223">
              <a:defRPr sz="2130"/>
            </a:pPr>
          </a:p>
        </p:txBody>
      </p:sp>
      <p:sp>
        <p:nvSpPr>
          <p:cNvPr id="3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2" name="Rounded Rectangle"/>
          <p:cNvSpPr/>
          <p:nvPr/>
        </p:nvSpPr>
        <p:spPr>
          <a:xfrm>
            <a:off x="4413786" y="2203310"/>
            <a:ext cx="1218849" cy="2913238"/>
          </a:xfrm>
          <a:prstGeom prst="roundRect">
            <a:avLst>
              <a:gd name="adj" fmla="val 15323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23" name="Rounded Rectangle"/>
          <p:cNvSpPr/>
          <p:nvPr/>
        </p:nvSpPr>
        <p:spPr>
          <a:xfrm>
            <a:off x="4413786" y="5399237"/>
            <a:ext cx="1218849" cy="765500"/>
          </a:xfrm>
          <a:prstGeom prst="roundRect">
            <a:avLst>
              <a:gd name="adj" fmla="val 24886"/>
            </a:avLst>
          </a:prstGeom>
          <a:solidFill>
            <a:srgbClr val="FFFFFF"/>
          </a:solidFill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324" name="Screen Shot 2021-03-11 at 15.13.27.png" descr="Screen Shot 2021-03-11 at 15.13.27.png"/>
          <p:cNvPicPr>
            <a:picLocks noChangeAspect="1"/>
          </p:cNvPicPr>
          <p:nvPr/>
        </p:nvPicPr>
        <p:blipFill>
          <a:blip r:embed="rId2">
            <a:extLst/>
          </a:blip>
          <a:srcRect l="0" t="0" r="66623" b="0"/>
          <a:stretch>
            <a:fillRect/>
          </a:stretch>
        </p:blipFill>
        <p:spPr>
          <a:xfrm>
            <a:off x="1477363" y="889496"/>
            <a:ext cx="3627730" cy="5288315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Line"/>
          <p:cNvSpPr/>
          <p:nvPr/>
        </p:nvSpPr>
        <p:spPr>
          <a:xfrm>
            <a:off x="5646073" y="3386708"/>
            <a:ext cx="419612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26" name="Line"/>
          <p:cNvSpPr/>
          <p:nvPr/>
        </p:nvSpPr>
        <p:spPr>
          <a:xfrm>
            <a:off x="5646073" y="5623911"/>
            <a:ext cx="419612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27" name="Intro lecture, general principles"/>
          <p:cNvSpPr txBox="1"/>
          <p:nvPr/>
        </p:nvSpPr>
        <p:spPr>
          <a:xfrm>
            <a:off x="6160173" y="1296535"/>
            <a:ext cx="2958090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Intro lecture, general principles</a:t>
            </a:r>
          </a:p>
        </p:txBody>
      </p:sp>
      <p:sp>
        <p:nvSpPr>
          <p:cNvPr id="328" name="Lectures + “recipe” exercises"/>
          <p:cNvSpPr txBox="1"/>
          <p:nvPr/>
        </p:nvSpPr>
        <p:spPr>
          <a:xfrm>
            <a:off x="6160173" y="3265035"/>
            <a:ext cx="2958090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Lectures + “recipe” exercises</a:t>
            </a:r>
          </a:p>
        </p:txBody>
      </p:sp>
      <p:sp>
        <p:nvSpPr>
          <p:cNvPr id="329" name="Sample-lecture, including “advanced McStas grammar…   + “homework”:  Start off / work on your own instrument-project"/>
          <p:cNvSpPr txBox="1"/>
          <p:nvPr/>
        </p:nvSpPr>
        <p:spPr>
          <a:xfrm>
            <a:off x="6160173" y="5373235"/>
            <a:ext cx="4457550" cy="1136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Sample-lecture, including “advanced McStas grammar…</a:t>
            </a:r>
            <a:br/>
            <a:r>
              <a:t> </a:t>
            </a:r>
            <a:br/>
            <a:r>
              <a:t>+ “homework”: </a:t>
            </a:r>
            <a:br/>
            <a:r>
              <a:t>Start off / work on your own instrument-project</a:t>
            </a:r>
          </a:p>
        </p:txBody>
      </p:sp>
      <p:sp>
        <p:nvSpPr>
          <p:cNvPr id="330" name="In “cookbook” sections, think ahead toward your own project:  * Which neutron source * What optics * What sample  - K.I.S.S. for now"/>
          <p:cNvSpPr/>
          <p:nvPr/>
        </p:nvSpPr>
        <p:spPr>
          <a:xfrm>
            <a:off x="9645802" y="2151771"/>
            <a:ext cx="2270118" cy="244848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 “cookbook” sections, think ahead toward your own project:</a:t>
            </a:r>
            <a:br/>
            <a:br/>
            <a:r>
              <a:t>* Which neutron source</a:t>
            </a:r>
            <a:br/>
            <a:r>
              <a:t>* What optics</a:t>
            </a:r>
            <a:br/>
            <a:r>
              <a:t>* What sample</a:t>
            </a:r>
            <a:br/>
            <a:br/>
            <a:r>
              <a:t>- K.I.S.S. for now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Rounded Rectangle"/>
          <p:cNvSpPr/>
          <p:nvPr/>
        </p:nvSpPr>
        <p:spPr>
          <a:xfrm>
            <a:off x="4413786" y="1182837"/>
            <a:ext cx="1218849" cy="765500"/>
          </a:xfrm>
          <a:prstGeom prst="roundRect">
            <a:avLst>
              <a:gd name="adj" fmla="val 24886"/>
            </a:avLst>
          </a:prstGeom>
          <a:solidFill>
            <a:srgbClr val="FFFFFF"/>
          </a:solidFill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33" name="Line"/>
          <p:cNvSpPr/>
          <p:nvPr/>
        </p:nvSpPr>
        <p:spPr>
          <a:xfrm>
            <a:off x="5646073" y="1407511"/>
            <a:ext cx="419612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5" name="Rounded Rectangle"/>
          <p:cNvSpPr/>
          <p:nvPr/>
        </p:nvSpPr>
        <p:spPr>
          <a:xfrm>
            <a:off x="4413786" y="2203310"/>
            <a:ext cx="1218849" cy="1860198"/>
          </a:xfrm>
          <a:prstGeom prst="roundRect">
            <a:avLst>
              <a:gd name="adj" fmla="val 15323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36" name="Rounded Rectangle"/>
          <p:cNvSpPr/>
          <p:nvPr/>
        </p:nvSpPr>
        <p:spPr>
          <a:xfrm>
            <a:off x="4413786" y="5399237"/>
            <a:ext cx="1218849" cy="765500"/>
          </a:xfrm>
          <a:prstGeom prst="roundRect">
            <a:avLst>
              <a:gd name="adj" fmla="val 24886"/>
            </a:avLst>
          </a:prstGeom>
          <a:solidFill>
            <a:srgbClr val="FFFFFF"/>
          </a:solidFill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37" name="Line"/>
          <p:cNvSpPr/>
          <p:nvPr/>
        </p:nvSpPr>
        <p:spPr>
          <a:xfrm>
            <a:off x="5646073" y="2878708"/>
            <a:ext cx="419612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38" name="Line"/>
          <p:cNvSpPr/>
          <p:nvPr/>
        </p:nvSpPr>
        <p:spPr>
          <a:xfrm>
            <a:off x="5646073" y="5623911"/>
            <a:ext cx="419612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39" name="Lectures on polarisation  and instrument optimisation technicals"/>
          <p:cNvSpPr txBox="1"/>
          <p:nvPr/>
        </p:nvSpPr>
        <p:spPr>
          <a:xfrm>
            <a:off x="6160173" y="1296535"/>
            <a:ext cx="2958090" cy="679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Lectures on polarisation </a:t>
            </a:r>
            <a:br/>
            <a:r>
              <a:t>and instrument optimisation technicals</a:t>
            </a:r>
          </a:p>
        </p:txBody>
      </p:sp>
      <p:sp>
        <p:nvSpPr>
          <p:cNvPr id="340" name="Discipline-specific parallel-sessions + work-sessions.  Continue on “homework”"/>
          <p:cNvSpPr txBox="1"/>
          <p:nvPr/>
        </p:nvSpPr>
        <p:spPr>
          <a:xfrm>
            <a:off x="6160173" y="2757035"/>
            <a:ext cx="2958090" cy="907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Discipline-specific parallel-sessions + work-sessions.</a:t>
            </a:r>
            <a:br/>
            <a:br/>
            <a:r>
              <a:t>Continue on “homework”</a:t>
            </a:r>
          </a:p>
        </p:txBody>
      </p:sp>
      <p:sp>
        <p:nvSpPr>
          <p:cNvPr id="341" name="Add Mantid backend to your “homework” - or simply continue on it."/>
          <p:cNvSpPr txBox="1"/>
          <p:nvPr/>
        </p:nvSpPr>
        <p:spPr>
          <a:xfrm>
            <a:off x="6160173" y="5373235"/>
            <a:ext cx="2958090" cy="907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Add Mantid backend to your “homework” - or simply continue</a:t>
            </a:r>
            <a:br/>
            <a:r>
              <a:t>on it.</a:t>
            </a:r>
            <a:br/>
          </a:p>
        </p:txBody>
      </p:sp>
      <p:sp>
        <p:nvSpPr>
          <p:cNvPr id="342" name="Rounded Rectangle"/>
          <p:cNvSpPr/>
          <p:nvPr/>
        </p:nvSpPr>
        <p:spPr>
          <a:xfrm>
            <a:off x="4413786" y="4357837"/>
            <a:ext cx="1218849" cy="765500"/>
          </a:xfrm>
          <a:prstGeom prst="roundRect">
            <a:avLst>
              <a:gd name="adj" fmla="val 24886"/>
            </a:avLst>
          </a:prstGeom>
          <a:solidFill>
            <a:srgbClr val="FFFFFF"/>
          </a:solidFill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43" name="Line"/>
          <p:cNvSpPr/>
          <p:nvPr/>
        </p:nvSpPr>
        <p:spPr>
          <a:xfrm>
            <a:off x="5646073" y="4582511"/>
            <a:ext cx="419612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44" name="School programme - day 2"/>
          <p:cNvSpPr txBox="1"/>
          <p:nvPr>
            <p:ph type="title"/>
          </p:nvPr>
        </p:nvSpPr>
        <p:spPr>
          <a:xfrm>
            <a:off x="2037932" y="414163"/>
            <a:ext cx="9312375" cy="972717"/>
          </a:xfrm>
          <a:prstGeom prst="rect">
            <a:avLst/>
          </a:prstGeom>
        </p:spPr>
        <p:txBody>
          <a:bodyPr/>
          <a:lstStyle/>
          <a:p>
            <a:pPr defTabSz="649223">
              <a:defRPr sz="2130"/>
            </a:pPr>
            <a:r>
              <a:t>School programme - day 2</a:t>
            </a:r>
          </a:p>
          <a:p>
            <a:pPr defTabSz="649223">
              <a:defRPr sz="2130"/>
            </a:pPr>
          </a:p>
        </p:txBody>
      </p:sp>
      <p:pic>
        <p:nvPicPr>
          <p:cNvPr id="345" name="Screen Shot 2021-03-11 at 15.13.27.png" descr="Screen Shot 2021-03-11 at 15.13.27.png"/>
          <p:cNvPicPr>
            <a:picLocks noChangeAspect="1"/>
          </p:cNvPicPr>
          <p:nvPr/>
        </p:nvPicPr>
        <p:blipFill>
          <a:blip r:embed="rId2">
            <a:extLst/>
          </a:blip>
          <a:srcRect l="33242" t="0" r="33242" b="0"/>
          <a:stretch>
            <a:fillRect/>
          </a:stretch>
        </p:blipFill>
        <p:spPr>
          <a:xfrm>
            <a:off x="1569514" y="889077"/>
            <a:ext cx="3642774" cy="5288315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Mantid-intermezzo, lecture and demo"/>
          <p:cNvSpPr txBox="1"/>
          <p:nvPr/>
        </p:nvSpPr>
        <p:spPr>
          <a:xfrm>
            <a:off x="6207293" y="4464511"/>
            <a:ext cx="1740497" cy="450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Mantid-intermezzo,</a:t>
            </a:r>
            <a:br/>
            <a:r>
              <a:t>lecture and 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Rounded Rectangle"/>
          <p:cNvSpPr/>
          <p:nvPr/>
        </p:nvSpPr>
        <p:spPr>
          <a:xfrm>
            <a:off x="4413786" y="1182837"/>
            <a:ext cx="1218849" cy="765500"/>
          </a:xfrm>
          <a:prstGeom prst="roundRect">
            <a:avLst>
              <a:gd name="adj" fmla="val 24886"/>
            </a:avLst>
          </a:prstGeom>
          <a:solidFill>
            <a:srgbClr val="FFFFFF"/>
          </a:solidFill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49" name="Line"/>
          <p:cNvSpPr/>
          <p:nvPr/>
        </p:nvSpPr>
        <p:spPr>
          <a:xfrm>
            <a:off x="5646073" y="1407511"/>
            <a:ext cx="419612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1" name="Rounded Rectangle"/>
          <p:cNvSpPr/>
          <p:nvPr/>
        </p:nvSpPr>
        <p:spPr>
          <a:xfrm>
            <a:off x="4413786" y="2228710"/>
            <a:ext cx="1218849" cy="765500"/>
          </a:xfrm>
          <a:prstGeom prst="roundRect">
            <a:avLst>
              <a:gd name="adj" fmla="val 243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52" name="Rounded Rectangle"/>
          <p:cNvSpPr/>
          <p:nvPr/>
        </p:nvSpPr>
        <p:spPr>
          <a:xfrm>
            <a:off x="4413786" y="5399237"/>
            <a:ext cx="1218849" cy="765500"/>
          </a:xfrm>
          <a:prstGeom prst="roundRect">
            <a:avLst>
              <a:gd name="adj" fmla="val 24886"/>
            </a:avLst>
          </a:prstGeom>
          <a:solidFill>
            <a:srgbClr val="FFFFFF"/>
          </a:solidFill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53" name="Line"/>
          <p:cNvSpPr/>
          <p:nvPr/>
        </p:nvSpPr>
        <p:spPr>
          <a:xfrm>
            <a:off x="5646073" y="2497708"/>
            <a:ext cx="419612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54" name="Line"/>
          <p:cNvSpPr/>
          <p:nvPr/>
        </p:nvSpPr>
        <p:spPr>
          <a:xfrm>
            <a:off x="5646073" y="5623911"/>
            <a:ext cx="419612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55" name="Lecture: Union subsystem - sample environments and backgrounds…"/>
          <p:cNvSpPr txBox="1"/>
          <p:nvPr/>
        </p:nvSpPr>
        <p:spPr>
          <a:xfrm>
            <a:off x="6160173" y="1042535"/>
            <a:ext cx="2958090" cy="907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Lecture:</a:t>
            </a:r>
            <a:br/>
            <a:r>
              <a:t>Union subsystem - sample environments and backgrounds…</a:t>
            </a:r>
          </a:p>
        </p:txBody>
      </p:sp>
      <p:sp>
        <p:nvSpPr>
          <p:cNvPr id="356" name="Continue “homework&quot; Give us feedback Ask your last in-school questions"/>
          <p:cNvSpPr txBox="1"/>
          <p:nvPr/>
        </p:nvSpPr>
        <p:spPr>
          <a:xfrm>
            <a:off x="6160173" y="5373235"/>
            <a:ext cx="3621089" cy="679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Continue “homework"</a:t>
            </a:r>
            <a:br/>
            <a:r>
              <a:t>Give us feedback</a:t>
            </a:r>
            <a:br/>
            <a:r>
              <a:t>Ask your last in-school questions</a:t>
            </a:r>
          </a:p>
        </p:txBody>
      </p:sp>
      <p:sp>
        <p:nvSpPr>
          <p:cNvPr id="357" name="Rounded Rectangle"/>
          <p:cNvSpPr/>
          <p:nvPr/>
        </p:nvSpPr>
        <p:spPr>
          <a:xfrm>
            <a:off x="4413786" y="4357837"/>
            <a:ext cx="1218849" cy="765500"/>
          </a:xfrm>
          <a:prstGeom prst="roundRect">
            <a:avLst>
              <a:gd name="adj" fmla="val 24886"/>
            </a:avLst>
          </a:prstGeom>
          <a:solidFill>
            <a:srgbClr val="FFFFFF"/>
          </a:solidFill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58" name="Line"/>
          <p:cNvSpPr/>
          <p:nvPr/>
        </p:nvSpPr>
        <p:spPr>
          <a:xfrm>
            <a:off x="5646073" y="4582511"/>
            <a:ext cx="419612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59" name="School programme - day 3, fancy-fancy “new stuff”"/>
          <p:cNvSpPr txBox="1"/>
          <p:nvPr>
            <p:ph type="title"/>
          </p:nvPr>
        </p:nvSpPr>
        <p:spPr>
          <a:xfrm>
            <a:off x="2037932" y="414163"/>
            <a:ext cx="9312375" cy="972717"/>
          </a:xfrm>
          <a:prstGeom prst="rect">
            <a:avLst/>
          </a:prstGeom>
        </p:spPr>
        <p:txBody>
          <a:bodyPr/>
          <a:lstStyle/>
          <a:p>
            <a:pPr defTabSz="649223">
              <a:defRPr sz="2130"/>
            </a:pPr>
            <a:r>
              <a:t>School programme - day 3, fancy-fancy “new stuff”</a:t>
            </a:r>
          </a:p>
          <a:p>
            <a:pPr defTabSz="649223">
              <a:defRPr sz="2130"/>
            </a:pPr>
          </a:p>
        </p:txBody>
      </p:sp>
      <p:sp>
        <p:nvSpPr>
          <p:cNvPr id="360" name="2 x breakouts: a) Write your first component b) Port your instrument / component to McStas 3"/>
          <p:cNvSpPr txBox="1"/>
          <p:nvPr/>
        </p:nvSpPr>
        <p:spPr>
          <a:xfrm>
            <a:off x="6207293" y="4464511"/>
            <a:ext cx="4383387" cy="679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2 x breakouts:</a:t>
            </a:r>
            <a:br/>
            <a:r>
              <a:t>a) Write your first component</a:t>
            </a:r>
            <a:br/>
            <a:r>
              <a:t>b) Port your instrument / component to McStas 3</a:t>
            </a:r>
          </a:p>
        </p:txBody>
      </p:sp>
      <p:sp>
        <p:nvSpPr>
          <p:cNvPr id="361" name="Lecture: Guide_bot, guide optimisation “robot”"/>
          <p:cNvSpPr txBox="1"/>
          <p:nvPr/>
        </p:nvSpPr>
        <p:spPr>
          <a:xfrm>
            <a:off x="6160173" y="2185535"/>
            <a:ext cx="2958090" cy="679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Lecture:</a:t>
            </a:r>
            <a:br/>
            <a:r>
              <a:t>Guide_bot, guide optimisation “robot”</a:t>
            </a:r>
          </a:p>
        </p:txBody>
      </p:sp>
      <p:sp>
        <p:nvSpPr>
          <p:cNvPr id="362" name="Rounded Rectangle"/>
          <p:cNvSpPr/>
          <p:nvPr/>
        </p:nvSpPr>
        <p:spPr>
          <a:xfrm>
            <a:off x="4413786" y="3270110"/>
            <a:ext cx="1218849" cy="765500"/>
          </a:xfrm>
          <a:prstGeom prst="roundRect">
            <a:avLst>
              <a:gd name="adj" fmla="val 243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63" name="Line"/>
          <p:cNvSpPr/>
          <p:nvPr/>
        </p:nvSpPr>
        <p:spPr>
          <a:xfrm>
            <a:off x="5646073" y="3539108"/>
            <a:ext cx="419612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364" name="Screen Shot 2021-03-11 at 15.13.27.png" descr="Screen Shot 2021-03-11 at 15.13.27.png"/>
          <p:cNvPicPr>
            <a:picLocks noChangeAspect="1"/>
          </p:cNvPicPr>
          <p:nvPr/>
        </p:nvPicPr>
        <p:blipFill>
          <a:blip r:embed="rId2">
            <a:extLst/>
          </a:blip>
          <a:srcRect l="66635" t="0" r="51" b="0"/>
          <a:stretch>
            <a:fillRect/>
          </a:stretch>
        </p:blipFill>
        <p:spPr>
          <a:xfrm>
            <a:off x="1389026" y="889077"/>
            <a:ext cx="3620906" cy="5288315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Lectures, speed-up your future:  Using GPU’s with RAMP or McStas 3"/>
          <p:cNvSpPr txBox="1"/>
          <p:nvPr/>
        </p:nvSpPr>
        <p:spPr>
          <a:xfrm>
            <a:off x="6160173" y="3265035"/>
            <a:ext cx="3735034" cy="679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Lectures, speed-up your future:</a:t>
            </a:r>
            <a:br/>
            <a:br/>
            <a:r>
              <a:t>Using GPU’s with RAMP or McStas 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Let’s get to it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get to it!</a:t>
            </a:r>
          </a:p>
        </p:txBody>
      </p:sp>
      <p:sp>
        <p:nvSpPr>
          <p:cNvPr id="368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29513" y="1498801"/>
            <a:ext cx="6304202" cy="50627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